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4"/>
  </p:notesMasterIdLst>
  <p:handoutMasterIdLst>
    <p:handoutMasterId r:id="rId15"/>
  </p:handoutMasterIdLst>
  <p:sldIdLst>
    <p:sldId id="379" r:id="rId2"/>
    <p:sldId id="387" r:id="rId3"/>
    <p:sldId id="392" r:id="rId4"/>
    <p:sldId id="400" r:id="rId5"/>
    <p:sldId id="396" r:id="rId6"/>
    <p:sldId id="389" r:id="rId7"/>
    <p:sldId id="397" r:id="rId8"/>
    <p:sldId id="388" r:id="rId9"/>
    <p:sldId id="399" r:id="rId10"/>
    <p:sldId id="403" r:id="rId11"/>
    <p:sldId id="398" r:id="rId12"/>
    <p:sldId id="393" r:id="rId13"/>
  </p:sldIdLst>
  <p:sldSz cx="9144000" cy="6858000" type="screen4x3"/>
  <p:notesSz cx="7099300" cy="10234613"/>
  <p:custDataLst>
    <p:tags r:id="rId16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27BAB"/>
    <a:srgbClr val="32BF72"/>
    <a:srgbClr val="5E729B"/>
    <a:srgbClr val="666666"/>
    <a:srgbClr val="368F9A"/>
    <a:srgbClr val="64B9E4"/>
    <a:srgbClr val="9F4C97"/>
    <a:srgbClr val="EDA95A"/>
    <a:srgbClr val="FDD167"/>
    <a:srgbClr val="3C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1576" autoAdjust="0"/>
  </p:normalViewPr>
  <p:slideViewPr>
    <p:cSldViewPr snapToGrid="0" snapToObjects="1" showGuides="1">
      <p:cViewPr varScale="1">
        <p:scale>
          <a:sx n="71" d="100"/>
          <a:sy n="71" d="100"/>
        </p:scale>
        <p:origin x="1421" y="48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26.06.2017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26.06.2017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26.06.2017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1318A50-ECAF-4769-B9C7-D4FCE36EF97E}" type="datetime1">
              <a:rPr lang="de-DE" smtClean="0"/>
              <a:t>26.06.2017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9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Telegram 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="http://www.flaticon.com/authors/designerz-base"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Sun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="http://www.flaticon.com/authors/lucy-g" title="Lucy G"&gt;Lucy G&lt;/a&gt;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="http://www.flaticon.com/authors/vectors-market" title="Vectors Market"&gt;Vectors Market&lt;/a&gt;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Light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bulb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="http://www.flaticon.com/authors/gregor-cresnar"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Latop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="http://www.freepik.com"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AC2D887-0A9C-44C2-813C-804E71F612E2}" type="datetime1">
              <a:rPr lang="de-DE" smtClean="0"/>
              <a:t>26.06.2017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20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573DD48-A23F-4D18-8EEE-017C3D01A1D6}" type="datetime1">
              <a:rPr lang="de-DE" smtClean="0"/>
              <a:t>26.06.2017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97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26.06.2017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22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26.06.2017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3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6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28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26.06.2017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26.06.2017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jules185/IoT_Hackathon/wiki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3.emf"/><Relationship Id="rId4" Type="http://schemas.openxmlformats.org/officeDocument/2006/relationships/package" Target="../embeddings/Microsoft_Word_Document1.docx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0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IoT-</a:t>
            </a:r>
            <a:r>
              <a:rPr lang="de-DE" sz="4000" dirty="0" err="1" smtClean="0">
                <a:solidFill>
                  <a:schemeClr val="tx1"/>
                </a:solidFill>
              </a:rPr>
              <a:t>Hackathon</a:t>
            </a:r>
            <a:r>
              <a:rPr lang="de-DE" sz="4000" dirty="0">
                <a:solidFill>
                  <a:schemeClr val="tx1"/>
                </a:solidFill>
              </a:rPr>
              <a:t/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err="1" smtClean="0">
                <a:solidFill>
                  <a:schemeClr val="tx1"/>
                </a:solidFill>
              </a:rPr>
              <a:t>StayFocussed</a:t>
            </a: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3200" dirty="0">
                <a:solidFill>
                  <a:schemeClr val="tx1"/>
                </a:solidFill>
              </a:rPr>
              <a:t/>
            </a:r>
            <a:br>
              <a:rPr lang="de-DE" sz="3200" dirty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Jutta Degele, Sascha Krauß, Julia Hain, Manh Phi Nguyen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err="1" smtClean="0">
                <a:solidFill>
                  <a:schemeClr val="tx1"/>
                </a:solidFill>
              </a:rPr>
              <a:t>GitHub</a:t>
            </a:r>
            <a:r>
              <a:rPr lang="de-DE" sz="2000" dirty="0">
                <a:solidFill>
                  <a:schemeClr val="tx1"/>
                </a:solidFill>
              </a:rPr>
              <a:t> Repository: </a:t>
            </a:r>
            <a:r>
              <a:rPr lang="de-DE" sz="2000" dirty="0">
                <a:solidFill>
                  <a:schemeClr val="tx1"/>
                </a:solidFill>
                <a:hlinkClick r:id="rId7"/>
              </a:rPr>
              <a:t>https://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github.com/jules185/IoT_Hackathon/wiki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dirty="0" smtClean="0"/>
              <a:t>Internet </a:t>
            </a:r>
            <a:r>
              <a:rPr lang="de-DE" dirty="0" err="1" smtClean="0"/>
              <a:t>of</a:t>
            </a:r>
            <a:r>
              <a:rPr lang="de-DE" dirty="0" smtClean="0"/>
              <a:t> Things, Prof. Decker, 13.06.2017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66753"/>
            <a:ext cx="7886700" cy="3710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1500" dirty="0" smtClean="0"/>
              <a:t>DEMO</a:t>
            </a:r>
            <a:endParaRPr lang="en-US" sz="1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smtClean="0"/>
              <a:t>Student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register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register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9068" y="2718608"/>
            <a:ext cx="194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Request </a:t>
            </a:r>
            <a:r>
              <a:rPr lang="de-DE" dirty="0" smtClean="0">
                <a:solidFill>
                  <a:srgbClr val="427BAB"/>
                </a:solidFill>
              </a:rPr>
              <a:t>/break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break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en-US" dirty="0"/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Don`t</a:t>
            </a:r>
            <a:r>
              <a:rPr lang="de-DE" u="sng" dirty="0" smtClean="0"/>
              <a:t> </a:t>
            </a:r>
            <a:r>
              <a:rPr lang="de-DE" u="sng" dirty="0" err="1" smtClean="0"/>
              <a:t>have</a:t>
            </a:r>
            <a:r>
              <a:rPr lang="de-DE" u="sng" dirty="0" smtClean="0"/>
              <a:t> </a:t>
            </a:r>
            <a:r>
              <a:rPr lang="de-DE" u="sng" dirty="0" err="1" smtClean="0"/>
              <a:t>Telegram</a:t>
            </a:r>
            <a:r>
              <a:rPr lang="de-DE" u="sng" dirty="0" smtClean="0"/>
              <a:t>? </a:t>
            </a:r>
            <a:r>
              <a:rPr lang="de-DE" u="sng" dirty="0" err="1" smtClean="0"/>
              <a:t>Use</a:t>
            </a:r>
            <a:r>
              <a:rPr lang="de-DE" u="sng" dirty="0" smtClean="0"/>
              <a:t> </a:t>
            </a:r>
            <a:r>
              <a:rPr lang="de-DE" u="sng" dirty="0" err="1" smtClean="0"/>
              <a:t>our</a:t>
            </a:r>
            <a:r>
              <a:rPr lang="de-DE" u="sng" dirty="0" smtClean="0"/>
              <a:t> </a:t>
            </a:r>
            <a:r>
              <a:rPr lang="de-DE" b="1" u="sng" dirty="0" smtClean="0"/>
              <a:t>Webpage</a:t>
            </a:r>
            <a:r>
              <a:rPr lang="de-DE" u="sng" dirty="0" smtClean="0"/>
              <a:t> …</a:t>
            </a:r>
          </a:p>
          <a:p>
            <a:endParaRPr lang="de-DE" u="sng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 smtClean="0">
                <a:solidFill>
                  <a:srgbClr val="427BAB"/>
                </a:solidFill>
              </a:rPr>
              <a:t>https</a:t>
            </a:r>
            <a:r>
              <a:rPr lang="en-US" dirty="0">
                <a:solidFill>
                  <a:srgbClr val="427BAB"/>
                </a:solidFill>
              </a:rPr>
              <a:t>://telegram.me/stayfocussed_bot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6"/>
              <a:ext cx="1228444" cy="2183902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11150" r="57102" b="45826"/>
          <a:stretch/>
        </p:blipFill>
        <p:spPr>
          <a:xfrm>
            <a:off x="6865522" y="1433709"/>
            <a:ext cx="1492436" cy="5744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266165" y="4513348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8" name="Picture 10" descr="Vorschau Ihres QR 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77" y="4577158"/>
            <a:ext cx="1412966" cy="141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37"/>
          <p:cNvSpPr txBox="1">
            <a:spLocks/>
          </p:cNvSpPr>
          <p:nvPr/>
        </p:nvSpPr>
        <p:spPr>
          <a:xfrm>
            <a:off x="300875" y="1942771"/>
            <a:ext cx="8763000" cy="2585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C000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de-DE" sz="3200" dirty="0" smtClean="0">
                <a:solidFill>
                  <a:schemeClr val="tx1"/>
                </a:solidFill>
              </a:rPr>
              <a:t>	</a:t>
            </a:r>
            <a:r>
              <a:rPr lang="de-DE" sz="3200" dirty="0" err="1" smtClean="0">
                <a:solidFill>
                  <a:schemeClr val="tx1"/>
                </a:solidFill>
              </a:rPr>
              <a:t>Thank</a:t>
            </a:r>
            <a:r>
              <a:rPr lang="de-DE" sz="3200" dirty="0" smtClean="0">
                <a:solidFill>
                  <a:schemeClr val="tx1"/>
                </a:solidFill>
              </a:rPr>
              <a:t> </a:t>
            </a:r>
            <a:r>
              <a:rPr lang="de-DE" sz="3200" dirty="0" err="1" smtClean="0">
                <a:solidFill>
                  <a:schemeClr val="tx1"/>
                </a:solidFill>
              </a:rPr>
              <a:t>you</a:t>
            </a:r>
            <a:r>
              <a:rPr lang="de-DE" sz="3200" dirty="0" smtClean="0">
                <a:solidFill>
                  <a:schemeClr val="tx1"/>
                </a:solidFill>
              </a:rPr>
              <a:t>!</a:t>
            </a:r>
            <a:endParaRPr lang="de-D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G</a:t>
            </a:r>
            <a:r>
              <a:rPr lang="de-DE" dirty="0" smtClean="0"/>
              <a:t>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Develop </a:t>
            </a:r>
            <a:r>
              <a:rPr lang="en-US" sz="2400" b="1" dirty="0" smtClean="0"/>
              <a:t>a </a:t>
            </a:r>
            <a:r>
              <a:rPr lang="en-US" sz="2400" b="1" dirty="0"/>
              <a:t>service enabling improved concentration </a:t>
            </a:r>
            <a:r>
              <a:rPr lang="en-US" sz="2400" dirty="0"/>
              <a:t>during lectures, more flexible </a:t>
            </a:r>
            <a:r>
              <a:rPr lang="en-US" sz="2400" b="1" dirty="0"/>
              <a:t>scheduling of breaks</a:t>
            </a:r>
            <a:r>
              <a:rPr lang="en-US" sz="2400" dirty="0"/>
              <a:t>, enhanced </a:t>
            </a:r>
            <a:r>
              <a:rPr lang="en-US" sz="2400" b="1" dirty="0"/>
              <a:t>productivity</a:t>
            </a:r>
            <a:r>
              <a:rPr lang="en-US" sz="2400" dirty="0"/>
              <a:t>, </a:t>
            </a:r>
            <a:r>
              <a:rPr lang="en-US" sz="2400" b="1" dirty="0"/>
              <a:t>unified break start </a:t>
            </a:r>
            <a:r>
              <a:rPr lang="en-US" sz="2400" dirty="0"/>
              <a:t>and </a:t>
            </a:r>
            <a:r>
              <a:rPr lang="en-US" sz="2400" b="1" dirty="0" smtClean="0"/>
              <a:t>ends.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 smtClean="0"/>
              <a:t>The service should be </a:t>
            </a:r>
            <a:r>
              <a:rPr lang="en-US" sz="2400" b="1" dirty="0" smtClean="0"/>
              <a:t>based on human</a:t>
            </a:r>
            <a:r>
              <a:rPr lang="en-US" sz="2400" dirty="0" smtClean="0"/>
              <a:t> and </a:t>
            </a:r>
            <a:r>
              <a:rPr lang="en-US" sz="2400" b="1" dirty="0" smtClean="0"/>
              <a:t>sensor input </a:t>
            </a:r>
            <a:r>
              <a:rPr lang="en-US" sz="2400" dirty="0" smtClean="0"/>
              <a:t>and should give </a:t>
            </a:r>
            <a:r>
              <a:rPr lang="en-US" sz="2400" b="1" dirty="0" smtClean="0"/>
              <a:t>break</a:t>
            </a:r>
            <a:r>
              <a:rPr lang="en-US" sz="2400" dirty="0" smtClean="0"/>
              <a:t> and other </a:t>
            </a:r>
            <a:r>
              <a:rPr lang="en-US" sz="2400" b="1" dirty="0" smtClean="0"/>
              <a:t>recommendations</a:t>
            </a:r>
            <a:r>
              <a:rPr lang="en-US" sz="2400" dirty="0" smtClean="0"/>
              <a:t> to the lecturer.</a:t>
            </a:r>
            <a:r>
              <a:rPr lang="en-US" sz="2400" dirty="0"/>
              <a:t/>
            </a:r>
            <a:br>
              <a:rPr lang="en-US" sz="2400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Value Proposition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9" y="1027907"/>
            <a:ext cx="8905145" cy="4752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07208" name="Picture 8" descr="Bildergebnis für score icon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9" y="2667618"/>
            <a:ext cx="2136012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4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0" y="3713207"/>
            <a:ext cx="852389" cy="8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16460" y="3074754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993008" y="3074755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16" y="1443698"/>
            <a:ext cx="785330" cy="78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20113" y="3866374"/>
            <a:ext cx="21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Break Scoring +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Suggestion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63613" y="3903967"/>
            <a:ext cx="172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Traffic Light Status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16600" y="5730948"/>
            <a:ext cx="2120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Home Assistant Dashboard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98672" y="5742414"/>
            <a:ext cx="24214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Student Webpage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9945" y="4620636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85749" y="2241540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03046" y="3165413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CO2 Sensor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67697" y="2189177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Brightness</a:t>
            </a:r>
            <a:endParaRPr lang="en-US" sz="2000" b="1" dirty="0"/>
          </a:p>
        </p:txBody>
      </p:sp>
      <p:sp>
        <p:nvSpPr>
          <p:cNvPr id="3" name="AutoShape 2" descr="Telegram Logo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08" y="1295578"/>
            <a:ext cx="875496" cy="875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1" y="2253656"/>
            <a:ext cx="995489" cy="995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77" y="2931665"/>
            <a:ext cx="877645" cy="877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90" y="4617784"/>
            <a:ext cx="1202524" cy="12025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2" y="4574260"/>
            <a:ext cx="1188958" cy="11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 Model </a:t>
            </a:r>
            <a:r>
              <a:rPr lang="de-DE" dirty="0" err="1" smtClean="0"/>
              <a:t>Canvas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97085"/>
              </p:ext>
            </p:extLst>
          </p:nvPr>
        </p:nvGraphicFramePr>
        <p:xfrm>
          <a:off x="961533" y="1351800"/>
          <a:ext cx="7752845" cy="4824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2" name="Document" r:id="rId4" imgW="9289457" imgH="6175932" progId="Word.Document.12">
                  <p:embed/>
                </p:oleObj>
              </mc:Choice>
              <mc:Fallback>
                <p:oleObj name="Document" r:id="rId4" imgW="9289457" imgH="6175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1533" y="1351800"/>
                        <a:ext cx="7752845" cy="4824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21260" y="1351799"/>
            <a:ext cx="388463" cy="466351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BUSINESS MODEL CANVAS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1533" y="1513440"/>
            <a:ext cx="1844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Reutlingen University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smtClean="0"/>
              <a:t>Other </a:t>
            </a:r>
            <a:r>
              <a:rPr lang="de-DE" sz="1000" dirty="0" err="1" smtClean="0"/>
              <a:t>universities</a:t>
            </a:r>
            <a:endParaRPr lang="de-DE" sz="1000" dirty="0" smtClean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Lecturers</a:t>
            </a:r>
            <a:endParaRPr lang="en-US" sz="1000" dirty="0"/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5967" y="1513440"/>
            <a:ext cx="1537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Aggregate </a:t>
            </a:r>
            <a:r>
              <a:rPr lang="en-US" sz="1000" dirty="0"/>
              <a:t>sensor  </a:t>
            </a:r>
            <a:r>
              <a:rPr lang="en-US" sz="1000" dirty="0" smtClean="0"/>
              <a:t> information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Make </a:t>
            </a:r>
            <a:r>
              <a:rPr lang="en-US" sz="1000" dirty="0"/>
              <a:t>suggestions to enhance learning process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Calculate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967" y="3136420"/>
            <a:ext cx="1537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Raspberry </a:t>
            </a:r>
            <a:r>
              <a:rPr lang="en-US" sz="1000" dirty="0"/>
              <a:t>Pi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Arduino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Home Assistant 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coring </a:t>
            </a:r>
            <a:r>
              <a:rPr lang="en-US" sz="1000" dirty="0"/>
              <a:t>algorithm 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ensor </a:t>
            </a:r>
            <a:r>
              <a:rPr lang="en-US" sz="1000" dirty="0"/>
              <a:t>network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13913" y="3136420"/>
            <a:ext cx="1537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13913" y="1513440"/>
            <a:ext cx="1537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Online (GIT)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Relax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Word-of-Mouth-Marketing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060975" y="1513439"/>
            <a:ext cx="153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More alert 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Better break scheduling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Improvement of work atmosphere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</a:t>
            </a:r>
            <a:r>
              <a:rPr lang="en-US" sz="1000" dirty="0" smtClean="0"/>
              <a:t>easurement </a:t>
            </a:r>
            <a:r>
              <a:rPr lang="en-US" sz="1000" dirty="0"/>
              <a:t>of </a:t>
            </a:r>
            <a:r>
              <a:rPr lang="en-US" sz="1000" dirty="0" smtClean="0"/>
              <a:t>environmental </a:t>
            </a:r>
            <a:r>
              <a:rPr lang="en-US" sz="1000" dirty="0"/>
              <a:t>conditions and </a:t>
            </a:r>
            <a:r>
              <a:rPr lang="en-US" sz="1000" dirty="0" smtClean="0"/>
              <a:t>students </a:t>
            </a:r>
            <a:r>
              <a:rPr lang="en-US" sz="1000" dirty="0"/>
              <a:t>mode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 </a:t>
            </a:r>
            <a:r>
              <a:rPr lang="en-US" sz="1000" dirty="0"/>
              <a:t>breaks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uggestions </a:t>
            </a:r>
            <a:r>
              <a:rPr lang="en-US" sz="1000" dirty="0"/>
              <a:t>of further </a:t>
            </a:r>
            <a:r>
              <a:rPr lang="en-US" sz="1000" dirty="0" smtClean="0"/>
              <a:t>measures </a:t>
            </a:r>
            <a:r>
              <a:rPr lang="en-US" sz="1000" dirty="0"/>
              <a:t>for increased concentration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</a:t>
            </a:r>
            <a:r>
              <a:rPr lang="en-US" sz="1000" dirty="0" smtClean="0"/>
              <a:t>otification </a:t>
            </a:r>
            <a:r>
              <a:rPr lang="en-US" sz="1000" dirty="0"/>
              <a:t>when break ends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</a:t>
            </a:r>
            <a:r>
              <a:rPr lang="en-US" sz="1000" dirty="0" smtClean="0"/>
              <a:t>mage </a:t>
            </a:r>
            <a:r>
              <a:rPr lang="en-US" sz="1000" dirty="0"/>
              <a:t>improvement for university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2887" y="1513438"/>
            <a:ext cx="153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Professors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Academic </a:t>
            </a:r>
            <a:r>
              <a:rPr lang="en-US" sz="1000" dirty="0" smtClean="0"/>
              <a:t>workers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Visitors of HHZ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518" y="4613748"/>
            <a:ext cx="382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Power bill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Cost of HW </a:t>
            </a:r>
            <a:r>
              <a:rPr lang="en-US" sz="1000" dirty="0" smtClean="0"/>
              <a:t>infrastructure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Network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 </a:t>
            </a:r>
            <a:r>
              <a:rPr lang="en-US" sz="1000" dirty="0" smtClean="0"/>
              <a:t>hosting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Maintenance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Sensor i</a:t>
            </a:r>
            <a:r>
              <a:rPr lang="en-US" sz="1000" dirty="0" smtClean="0"/>
              <a:t>nstallation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Setup and a</a:t>
            </a:r>
            <a:r>
              <a:rPr lang="en-US" sz="1000" dirty="0" smtClean="0"/>
              <a:t>dministration </a:t>
            </a:r>
            <a:r>
              <a:rPr lang="en-US" sz="1000" dirty="0"/>
              <a:t>of </a:t>
            </a:r>
            <a:r>
              <a:rPr lang="en-US" sz="1000" dirty="0" smtClean="0"/>
              <a:t>lecturer accounts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847948" y="4677092"/>
            <a:ext cx="3822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</a:t>
            </a:r>
            <a:r>
              <a:rPr lang="en-US" sz="1000" dirty="0" smtClean="0"/>
              <a:t>etter </a:t>
            </a:r>
            <a:r>
              <a:rPr lang="en-US" sz="1000" dirty="0"/>
              <a:t>image for 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Marketing opportunity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Advertising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Licensing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443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9" y="1385116"/>
            <a:ext cx="7407264" cy="43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Scoring </a:t>
            </a:r>
            <a:r>
              <a:rPr lang="de-DE" dirty="0" err="1" smtClean="0"/>
              <a:t>and</a:t>
            </a:r>
            <a:r>
              <a:rPr lang="de-DE" dirty="0" smtClean="0"/>
              <a:t>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1378400"/>
            <a:ext cx="7362825" cy="47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636" y="199488"/>
            <a:ext cx="7886700" cy="1325563"/>
          </a:xfrm>
        </p:spPr>
        <p:txBody>
          <a:bodyPr/>
          <a:lstStyle/>
          <a:p>
            <a:r>
              <a:rPr lang="de-DE" dirty="0" smtClean="0"/>
              <a:t>Service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279745" y="1595552"/>
            <a:ext cx="4027940" cy="19025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9035" y="1568166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" y="1595552"/>
            <a:ext cx="4027940" cy="19025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1497" y="3972785"/>
            <a:ext cx="4027940" cy="1922421"/>
            <a:chOff x="291497" y="3857946"/>
            <a:chExt cx="4027940" cy="1922421"/>
          </a:xfrm>
        </p:grpSpPr>
        <p:sp>
          <p:nvSpPr>
            <p:cNvPr id="8" name="Rectangle 7"/>
            <p:cNvSpPr/>
            <p:nvPr/>
          </p:nvSpPr>
          <p:spPr>
            <a:xfrm>
              <a:off x="291497" y="3857946"/>
              <a:ext cx="4027940" cy="192242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136" y="3859976"/>
              <a:ext cx="3990549" cy="19100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2555" y="1245001"/>
            <a:ext cx="3579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Student Webpage – Break Button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93903" y="1918276"/>
            <a:ext cx="1758824" cy="1795499"/>
            <a:chOff x="3235934" y="2167681"/>
            <a:chExt cx="1758824" cy="17954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4852">
              <a:off x="3672014" y="2318732"/>
              <a:ext cx="871887" cy="1550021"/>
            </a:xfrm>
            <a:prstGeom prst="rect">
              <a:avLst/>
            </a:prstGeom>
          </p:spPr>
        </p:pic>
        <p:pic>
          <p:nvPicPr>
            <p:cNvPr id="13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235934" y="2167681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15060" y="4683340"/>
            <a:ext cx="1644849" cy="1643211"/>
            <a:chOff x="3428274" y="4497943"/>
            <a:chExt cx="1758824" cy="17954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4552">
              <a:off x="3910304" y="4642398"/>
              <a:ext cx="825735" cy="1443794"/>
            </a:xfrm>
            <a:prstGeom prst="rect">
              <a:avLst/>
            </a:prstGeom>
          </p:spPr>
        </p:pic>
        <p:pic>
          <p:nvPicPr>
            <p:cNvPr id="1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428274" y="4497943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152347" y="3627805"/>
            <a:ext cx="21836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Lecturer Dashboard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9035" y="3970157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49382" y="1206357"/>
            <a:ext cx="2972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Telegram</a:t>
            </a:r>
            <a:r>
              <a:rPr lang="de-DE" dirty="0" smtClean="0"/>
              <a:t> </a:t>
            </a:r>
            <a:r>
              <a:rPr lang="de-DE" dirty="0" err="1" smtClean="0"/>
              <a:t>StayFocussed</a:t>
            </a:r>
            <a:r>
              <a:rPr lang="de-DE" dirty="0" smtClean="0"/>
              <a:t>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87" y="1592264"/>
            <a:ext cx="4046049" cy="18872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549069" y="2331604"/>
            <a:ext cx="1644849" cy="1643211"/>
            <a:chOff x="8845254" y="4584260"/>
            <a:chExt cx="1644849" cy="16432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7166">
              <a:off x="9290094" y="4776363"/>
              <a:ext cx="768425" cy="1206412"/>
            </a:xfrm>
            <a:prstGeom prst="rect">
              <a:avLst/>
            </a:prstGeom>
          </p:spPr>
        </p:pic>
        <p:pic>
          <p:nvPicPr>
            <p:cNvPr id="2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8845254" y="4584260"/>
              <a:ext cx="1644849" cy="164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549382" y="3627805"/>
            <a:ext cx="3273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Sensors and Hue Traffic Light</a:t>
            </a:r>
            <a:endParaRPr lang="en-US" dirty="0"/>
          </a:p>
        </p:txBody>
      </p:sp>
      <p:pic>
        <p:nvPicPr>
          <p:cNvPr id="304132" name="Picture 4" descr="Bildergebnis für hue phili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85" y="4071712"/>
            <a:ext cx="1679895" cy="16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1442" y="4136923"/>
            <a:ext cx="1319847" cy="742414"/>
          </a:xfrm>
          <a:prstGeom prst="rect">
            <a:avLst/>
          </a:prstGeom>
        </p:spPr>
      </p:pic>
      <p:pic>
        <p:nvPicPr>
          <p:cNvPr id="304128" name="Picture 3041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841" y="4979595"/>
            <a:ext cx="1326448" cy="7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err="1" smtClean="0"/>
              <a:t>Lecturer</a:t>
            </a:r>
            <a:r>
              <a:rPr lang="de-DE" dirty="0" smtClean="0"/>
              <a:t>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start_lecture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5794" y="2728421"/>
            <a:ext cx="2082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</a:t>
            </a:r>
            <a:r>
              <a:rPr lang="de-DE" dirty="0" err="1" smtClean="0"/>
              <a:t>Receive</a:t>
            </a:r>
            <a:r>
              <a:rPr lang="de-DE" dirty="0" smtClean="0"/>
              <a:t> break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. </a:t>
            </a:r>
            <a:r>
              <a:rPr lang="de-DE" dirty="0" err="1" smtClean="0"/>
              <a:t>Stop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>
                <a:solidFill>
                  <a:srgbClr val="427BAB"/>
                </a:solidFill>
              </a:rPr>
              <a:t>/</a:t>
            </a:r>
            <a:r>
              <a:rPr lang="de-DE" dirty="0" err="1">
                <a:solidFill>
                  <a:srgbClr val="427BAB"/>
                </a:solidFill>
              </a:rPr>
              <a:t>stop_lecture</a:t>
            </a:r>
            <a:endParaRPr lang="en-US" dirty="0">
              <a:solidFill>
                <a:srgbClr val="427BAB"/>
              </a:solidFill>
            </a:endParaRPr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Visit</a:t>
            </a:r>
            <a:r>
              <a:rPr lang="de-DE" u="sng" dirty="0" smtClean="0"/>
              <a:t> Dashboard </a:t>
            </a:r>
            <a:r>
              <a:rPr lang="de-DE" u="sng" dirty="0" err="1" smtClean="0"/>
              <a:t>for</a:t>
            </a:r>
            <a:r>
              <a:rPr lang="de-DE" u="sng" dirty="0" smtClean="0"/>
              <a:t> </a:t>
            </a:r>
            <a:r>
              <a:rPr lang="de-DE" u="sng" dirty="0" err="1" smtClean="0"/>
              <a:t>Analytic</a:t>
            </a:r>
            <a:r>
              <a:rPr lang="de-DE" u="sng" dirty="0" smtClean="0"/>
              <a:t> </a:t>
            </a:r>
            <a:r>
              <a:rPr lang="de-DE" u="sng" dirty="0" err="1" smtClean="0"/>
              <a:t>Insights</a:t>
            </a:r>
            <a:r>
              <a:rPr lang="de-DE" u="sng" dirty="0" smtClean="0"/>
              <a:t>:</a:t>
            </a:r>
            <a:endParaRPr lang="de-DE" u="sng" dirty="0"/>
          </a:p>
          <a:p>
            <a:endParaRPr lang="de-DE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>
                <a:solidFill>
                  <a:srgbClr val="427BAB"/>
                </a:solidFill>
              </a:rPr>
              <a:t>http://192.168.1.135:8123/states/group.stayfocused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5"/>
              <a:ext cx="1228444" cy="2183901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85011" y="4493843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6178" name="Picture 2" descr="Vorschau Ihres QR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46" y="4535831"/>
            <a:ext cx="1441799" cy="1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t="5085" r="46047" b="3545"/>
          <a:stretch/>
        </p:blipFill>
        <p:spPr>
          <a:xfrm>
            <a:off x="6812621" y="1281760"/>
            <a:ext cx="1598237" cy="8877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663020" y="1712259"/>
            <a:ext cx="1907239" cy="49668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012" y="4464986"/>
            <a:ext cx="161298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 err="1"/>
              <a:t>Prerequisite</a:t>
            </a:r>
            <a:r>
              <a:rPr lang="de-DE" dirty="0" smtClean="0"/>
              <a:t>: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Telegram</a:t>
            </a:r>
            <a:r>
              <a:rPr lang="de-DE" dirty="0" smtClean="0"/>
              <a:t> ID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hardcoded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authorized</a:t>
            </a:r>
            <a:r>
              <a:rPr lang="de-DE" dirty="0" smtClean="0"/>
              <a:t> 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lecturer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5441</TotalTime>
  <Words>802</Words>
  <Application>Microsoft Office PowerPoint</Application>
  <PresentationFormat>On-screen Show (4:3)</PresentationFormat>
  <Paragraphs>126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Office Theme</vt:lpstr>
      <vt:lpstr>think-cell Folie</vt:lpstr>
      <vt:lpstr>Document</vt:lpstr>
      <vt:lpstr>IoT-Hackathon  StayFocussed  Jutta Degele, Sascha Krauß, Julia Hain, Manh Phi Nguyen GitHub Repository: https://github.com/jules185/IoT_Hackathon/wiki</vt:lpstr>
      <vt:lpstr>Project Goal</vt:lpstr>
      <vt:lpstr>Value Proposition Design</vt:lpstr>
      <vt:lpstr>Minimum Viable Product</vt:lpstr>
      <vt:lpstr>Business Model Canvas</vt:lpstr>
      <vt:lpstr>Architecture</vt:lpstr>
      <vt:lpstr>Scoring and Output</vt:lpstr>
      <vt:lpstr>Service Design</vt:lpstr>
      <vt:lpstr>Lecturer Access StayFocussed</vt:lpstr>
      <vt:lpstr>PowerPoint Presentation</vt:lpstr>
      <vt:lpstr>Student Access StayFocussed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Krauss, Sascha</cp:lastModifiedBy>
  <cp:revision>230</cp:revision>
  <cp:lastPrinted>2012-09-04T09:22:48Z</cp:lastPrinted>
  <dcterms:created xsi:type="dcterms:W3CDTF">2011-07-07T11:12:14Z</dcterms:created>
  <dcterms:modified xsi:type="dcterms:W3CDTF">2017-06-26T07:32:04Z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